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71" r:id="rId4"/>
    <p:sldId id="258" r:id="rId5"/>
    <p:sldId id="259" r:id="rId6"/>
    <p:sldId id="261" r:id="rId7"/>
    <p:sldId id="265" r:id="rId8"/>
    <p:sldId id="269"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149" autoAdjust="0"/>
  </p:normalViewPr>
  <p:slideViewPr>
    <p:cSldViewPr>
      <p:cViewPr varScale="1">
        <p:scale>
          <a:sx n="87" d="100"/>
          <a:sy n="87" d="100"/>
        </p:scale>
        <p:origin x="133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44ADB-2123-434F-9396-2A081F375B90}" type="datetimeFigureOut">
              <a:rPr lang="fr-BE" smtClean="0"/>
              <a:pPr/>
              <a:t>8/02/2017</a:t>
            </a:fld>
            <a:endParaRPr lang="fr-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2F7BFC-4BF5-4F77-971B-EAE6C3251D91}" type="slidenum">
              <a:rPr lang="fr-BE" smtClean="0"/>
              <a:pPr/>
              <a:t>‹#›</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2017591-4561-4082-8480-6164C9C10CED}" type="slidenum">
              <a:rPr lang="fr-BE" smtClean="0"/>
              <a:pPr/>
              <a:t>8</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2206706-47D1-4328-A6E5-CF36771D30EB}" type="datetimeFigureOut">
              <a:rPr lang="fr-BE" smtClean="0"/>
              <a:pPr/>
              <a:t>8/02/2017</a:t>
            </a:fld>
            <a:endParaRPr lang="fr-BE"/>
          </a:p>
        </p:txBody>
      </p:sp>
      <p:sp>
        <p:nvSpPr>
          <p:cNvPr id="2" name="Footer Placeholder 1"/>
          <p:cNvSpPr>
            <a:spLocks noGrp="1"/>
          </p:cNvSpPr>
          <p:nvPr>
            <p:ph type="ftr" sz="quarter" idx="11"/>
          </p:nvPr>
        </p:nvSpPr>
        <p:spPr/>
        <p:txBody>
          <a:bodyPr/>
          <a:lstStyle/>
          <a:p>
            <a:endParaRPr lang="fr-BE"/>
          </a:p>
        </p:txBody>
      </p:sp>
      <p:sp>
        <p:nvSpPr>
          <p:cNvPr id="15" name="Slide Number Placeholder 14"/>
          <p:cNvSpPr>
            <a:spLocks noGrp="1"/>
          </p:cNvSpPr>
          <p:nvPr>
            <p:ph type="sldNum" sz="quarter" idx="12"/>
          </p:nvPr>
        </p:nvSpPr>
        <p:spPr>
          <a:xfrm>
            <a:off x="8229600" y="6473952"/>
            <a:ext cx="758952" cy="246888"/>
          </a:xfrm>
        </p:spPr>
        <p:txBody>
          <a:bodyPr/>
          <a:lstStyle/>
          <a:p>
            <a:fld id="{157C6EB4-B4F8-48E0-8AD9-D167E31A2C8A}" type="slidenum">
              <a:rPr lang="fr-BE" smtClean="0"/>
              <a:pPr/>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206706-47D1-4328-A6E5-CF36771D30EB}" type="datetimeFigureOut">
              <a:rPr lang="fr-BE" smtClean="0"/>
              <a:pPr/>
              <a:t>8/02/2017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57C6EB4-B4F8-48E0-8AD9-D167E31A2C8A}"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206706-47D1-4328-A6E5-CF36771D30EB}" type="datetimeFigureOut">
              <a:rPr lang="fr-BE" smtClean="0"/>
              <a:pPr/>
              <a:t>8/02/2017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57C6EB4-B4F8-48E0-8AD9-D167E31A2C8A}" type="slidenum">
              <a:rPr lang="fr-BE" smtClean="0"/>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2206706-47D1-4328-A6E5-CF36771D30EB}" type="datetimeFigureOut">
              <a:rPr lang="fr-BE" smtClean="0"/>
              <a:pPr/>
              <a:t>8/02/2017</a:t>
            </a:fld>
            <a:endParaRPr lang="fr-BE"/>
          </a:p>
        </p:txBody>
      </p:sp>
      <p:sp>
        <p:nvSpPr>
          <p:cNvPr id="19" name="Footer Placeholder 18"/>
          <p:cNvSpPr>
            <a:spLocks noGrp="1"/>
          </p:cNvSpPr>
          <p:nvPr>
            <p:ph type="ftr" sz="quarter" idx="11"/>
          </p:nvPr>
        </p:nvSpPr>
        <p:spPr>
          <a:xfrm>
            <a:off x="3581400" y="76200"/>
            <a:ext cx="2895600" cy="288925"/>
          </a:xfrm>
        </p:spPr>
        <p:txBody>
          <a:bodyPr/>
          <a:lstStyle/>
          <a:p>
            <a:endParaRPr lang="fr-BE"/>
          </a:p>
        </p:txBody>
      </p:sp>
      <p:sp>
        <p:nvSpPr>
          <p:cNvPr id="16" name="Slide Number Placeholder 15"/>
          <p:cNvSpPr>
            <a:spLocks noGrp="1"/>
          </p:cNvSpPr>
          <p:nvPr>
            <p:ph type="sldNum" sz="quarter" idx="12"/>
          </p:nvPr>
        </p:nvSpPr>
        <p:spPr>
          <a:xfrm>
            <a:off x="8229600" y="6473952"/>
            <a:ext cx="758952" cy="246888"/>
          </a:xfrm>
        </p:spPr>
        <p:txBody>
          <a:bodyPr/>
          <a:lstStyle/>
          <a:p>
            <a:fld id="{157C6EB4-B4F8-48E0-8AD9-D167E31A2C8A}" type="slidenum">
              <a:rPr lang="fr-BE" smtClean="0"/>
              <a:pPr/>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2206706-47D1-4328-A6E5-CF36771D30EB}" type="datetimeFigureOut">
              <a:rPr lang="fr-BE" smtClean="0"/>
              <a:pPr/>
              <a:t>8/02/2017</a:t>
            </a:fld>
            <a:endParaRPr lang="fr-BE"/>
          </a:p>
        </p:txBody>
      </p:sp>
      <p:sp>
        <p:nvSpPr>
          <p:cNvPr id="11" name="Footer Placeholder 10"/>
          <p:cNvSpPr>
            <a:spLocks noGrp="1"/>
          </p:cNvSpPr>
          <p:nvPr>
            <p:ph type="ftr" sz="quarter" idx="11"/>
          </p:nvPr>
        </p:nvSpPr>
        <p:spPr/>
        <p:txBody>
          <a:bodyPr/>
          <a:lstStyle/>
          <a:p>
            <a:endParaRPr lang="fr-BE"/>
          </a:p>
        </p:txBody>
      </p:sp>
      <p:sp>
        <p:nvSpPr>
          <p:cNvPr id="16" name="Slide Number Placeholder 15"/>
          <p:cNvSpPr>
            <a:spLocks noGrp="1"/>
          </p:cNvSpPr>
          <p:nvPr>
            <p:ph type="sldNum" sz="quarter" idx="12"/>
          </p:nvPr>
        </p:nvSpPr>
        <p:spPr/>
        <p:txBody>
          <a:bodyPr/>
          <a:lstStyle/>
          <a:p>
            <a:fld id="{157C6EB4-B4F8-48E0-8AD9-D167E31A2C8A}" type="slidenum">
              <a:rPr lang="fr-BE" smtClean="0"/>
              <a:pPr/>
              <a:t>‹#›</a:t>
            </a:fld>
            <a:endParaRPr lang="fr-BE"/>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2206706-47D1-4328-A6E5-CF36771D30EB}" type="datetimeFigureOut">
              <a:rPr lang="fr-BE" smtClean="0"/>
              <a:pPr/>
              <a:t>8/02/2017</a:t>
            </a:fld>
            <a:endParaRPr lang="fr-BE"/>
          </a:p>
        </p:txBody>
      </p:sp>
      <p:sp>
        <p:nvSpPr>
          <p:cNvPr id="10" name="Footer Placeholder 9"/>
          <p:cNvSpPr>
            <a:spLocks noGrp="1"/>
          </p:cNvSpPr>
          <p:nvPr>
            <p:ph type="ftr" sz="quarter" idx="11"/>
          </p:nvPr>
        </p:nvSpPr>
        <p:spPr/>
        <p:txBody>
          <a:bodyPr/>
          <a:lstStyle/>
          <a:p>
            <a:endParaRPr lang="fr-BE"/>
          </a:p>
        </p:txBody>
      </p:sp>
      <p:sp>
        <p:nvSpPr>
          <p:cNvPr id="31" name="Slide Number Placeholder 30"/>
          <p:cNvSpPr>
            <a:spLocks noGrp="1"/>
          </p:cNvSpPr>
          <p:nvPr>
            <p:ph type="sldNum" sz="quarter" idx="12"/>
          </p:nvPr>
        </p:nvSpPr>
        <p:spPr/>
        <p:txBody>
          <a:bodyPr/>
          <a:lstStyle/>
          <a:p>
            <a:fld id="{157C6EB4-B4F8-48E0-8AD9-D167E31A2C8A}" type="slidenum">
              <a:rPr lang="fr-BE" smtClean="0"/>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2206706-47D1-4328-A6E5-CF36771D30EB}" type="datetimeFigureOut">
              <a:rPr lang="fr-BE" smtClean="0"/>
              <a:pPr/>
              <a:t>8/02/2017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a:xfrm>
            <a:off x="8229600" y="6477000"/>
            <a:ext cx="762000" cy="246888"/>
          </a:xfrm>
        </p:spPr>
        <p:txBody>
          <a:bodyPr/>
          <a:lstStyle/>
          <a:p>
            <a:fld id="{157C6EB4-B4F8-48E0-8AD9-D167E31A2C8A}" type="slidenum">
              <a:rPr lang="fr-BE" smtClean="0"/>
              <a:pPr/>
              <a:t>‹#›</a:t>
            </a:fld>
            <a:endParaRPr lang="fr-BE"/>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2206706-47D1-4328-A6E5-CF36771D30EB}" type="datetimeFigureOut">
              <a:rPr lang="fr-BE" smtClean="0"/>
              <a:pPr/>
              <a:t>8/02/2017</a:t>
            </a:fld>
            <a:endParaRPr lang="fr-BE"/>
          </a:p>
        </p:txBody>
      </p:sp>
      <p:sp>
        <p:nvSpPr>
          <p:cNvPr id="21" name="Footer Placeholder 20"/>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57C6EB4-B4F8-48E0-8AD9-D167E31A2C8A}" type="slidenum">
              <a:rPr lang="fr-BE" smtClean="0"/>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2206706-47D1-4328-A6E5-CF36771D30EB}" type="datetimeFigureOut">
              <a:rPr lang="fr-BE" smtClean="0"/>
              <a:pPr/>
              <a:t>8/02/2017</a:t>
            </a:fld>
            <a:endParaRPr lang="fr-BE"/>
          </a:p>
        </p:txBody>
      </p:sp>
      <p:sp>
        <p:nvSpPr>
          <p:cNvPr id="24" name="Footer Placeholder 23"/>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57C6EB4-B4F8-48E0-8AD9-D167E31A2C8A}" type="slidenum">
              <a:rPr lang="fr-BE" smtClean="0"/>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2206706-47D1-4328-A6E5-CF36771D30EB}" type="datetimeFigureOut">
              <a:rPr lang="fr-BE" smtClean="0"/>
              <a:pPr/>
              <a:t>8/02/2017</a:t>
            </a:fld>
            <a:endParaRPr lang="fr-BE"/>
          </a:p>
        </p:txBody>
      </p:sp>
      <p:sp>
        <p:nvSpPr>
          <p:cNvPr id="29" name="Footer Placeholder 28"/>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57C6EB4-B4F8-48E0-8AD9-D167E31A2C8A}" type="slidenum">
              <a:rPr lang="fr-BE" smtClean="0"/>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2206706-47D1-4328-A6E5-CF36771D30EB}" type="datetimeFigureOut">
              <a:rPr lang="fr-BE" smtClean="0"/>
              <a:pPr/>
              <a:t>8/02/2017</a:t>
            </a:fld>
            <a:endParaRPr lang="fr-BE"/>
          </a:p>
        </p:txBody>
      </p:sp>
      <p:sp>
        <p:nvSpPr>
          <p:cNvPr id="5" name="Footer Placeholder 4"/>
          <p:cNvSpPr>
            <a:spLocks noGrp="1"/>
          </p:cNvSpPr>
          <p:nvPr>
            <p:ph type="ftr" sz="quarter" idx="11"/>
          </p:nvPr>
        </p:nvSpPr>
        <p:spPr/>
        <p:txBody>
          <a:bodyPr/>
          <a:lstStyle/>
          <a:p>
            <a:endParaRPr lang="fr-BE"/>
          </a:p>
        </p:txBody>
      </p:sp>
      <p:sp>
        <p:nvSpPr>
          <p:cNvPr id="31" name="Slide Number Placeholder 30"/>
          <p:cNvSpPr>
            <a:spLocks noGrp="1"/>
          </p:cNvSpPr>
          <p:nvPr>
            <p:ph type="sldNum" sz="quarter" idx="12"/>
          </p:nvPr>
        </p:nvSpPr>
        <p:spPr/>
        <p:txBody>
          <a:bodyPr/>
          <a:lstStyle/>
          <a:p>
            <a:fld id="{157C6EB4-B4F8-48E0-8AD9-D167E31A2C8A}" type="slidenum">
              <a:rPr lang="fr-BE" smtClean="0"/>
              <a:pPr/>
              <a:t>‹#›</a:t>
            </a:fld>
            <a:endParaRPr lang="fr-BE"/>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2206706-47D1-4328-A6E5-CF36771D30EB}" type="datetimeFigureOut">
              <a:rPr lang="fr-BE" smtClean="0"/>
              <a:pPr/>
              <a:t>8/02/2017</a:t>
            </a:fld>
            <a:endParaRPr lang="fr-BE"/>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BE"/>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57C6EB4-B4F8-48E0-8AD9-D167E31A2C8A}" type="slidenum">
              <a:rPr lang="fr-BE" smtClean="0"/>
              <a:pPr/>
              <a:t>‹#›</a:t>
            </a:fld>
            <a:endParaRPr lang="fr-BE"/>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429000"/>
            <a:ext cx="8280920" cy="3024336"/>
          </a:xfrm>
        </p:spPr>
        <p:txBody>
          <a:bodyPr>
            <a:normAutofit fontScale="92500" lnSpcReduction="20000"/>
          </a:bodyPr>
          <a:lstStyle/>
          <a:p>
            <a:pPr algn="ctr"/>
            <a:endParaRPr lang="fr-BE" b="1" i="1" dirty="0">
              <a:solidFill>
                <a:srgbClr val="FF0000"/>
              </a:solidFill>
            </a:endParaRPr>
          </a:p>
          <a:p>
            <a:pPr algn="ctr"/>
            <a:endParaRPr lang="fr-BE" b="1" i="1" dirty="0">
              <a:solidFill>
                <a:srgbClr val="FF0000"/>
              </a:solidFill>
            </a:endParaRPr>
          </a:p>
          <a:p>
            <a:pPr algn="ctr"/>
            <a:r>
              <a:rPr lang="fr-BE" b="1" i="1" dirty="0">
                <a:solidFill>
                  <a:srgbClr val="FF0000"/>
                </a:solidFill>
                <a:latin typeface="+mj-lt"/>
              </a:rPr>
              <a:t>L’AJUSTEMENT DIFFICILE DE LA POSITION DE L’UE FACE AU RECOURS À LA FORCE EN VIOLATION DU DROIT DES GENS. COMMENT CONTRER LES AGRESSIONS RUSSES EN UKRAINE ET DANS LE CAUCASE ?</a:t>
            </a:r>
            <a:endParaRPr lang="en-US" sz="2100" b="1" i="1" dirty="0">
              <a:solidFill>
                <a:srgbClr val="FF0000"/>
              </a:solidFill>
              <a:latin typeface="+mj-lt"/>
            </a:endParaRPr>
          </a:p>
          <a:p>
            <a:pPr algn="r"/>
            <a:endParaRPr lang="en-US" sz="2100" b="1" i="1" dirty="0">
              <a:solidFill>
                <a:schemeClr val="tx1"/>
              </a:solidFill>
              <a:latin typeface="+mj-lt"/>
            </a:endParaRPr>
          </a:p>
          <a:p>
            <a:pPr algn="r"/>
            <a:r>
              <a:rPr lang="en-US" sz="2100" b="1" i="1" dirty="0">
                <a:solidFill>
                  <a:srgbClr val="002060"/>
                </a:solidFill>
                <a:latin typeface="Cambria" pitchFamily="18" charset="0"/>
              </a:rPr>
              <a:t>Mr. George </a:t>
            </a:r>
            <a:r>
              <a:rPr lang="en-US" sz="2100" b="1" i="1" dirty="0" err="1">
                <a:solidFill>
                  <a:srgbClr val="002060"/>
                </a:solidFill>
                <a:latin typeface="Cambria" pitchFamily="18" charset="0"/>
              </a:rPr>
              <a:t>Vlad</a:t>
            </a:r>
            <a:r>
              <a:rPr lang="en-US" sz="2100" b="1" i="1" dirty="0">
                <a:solidFill>
                  <a:srgbClr val="002060"/>
                </a:solidFill>
                <a:latin typeface="Cambria" pitchFamily="18" charset="0"/>
              </a:rPr>
              <a:t> </a:t>
            </a:r>
            <a:r>
              <a:rPr lang="en-US" sz="2100" b="1" i="1" dirty="0" err="1">
                <a:solidFill>
                  <a:srgbClr val="002060"/>
                </a:solidFill>
                <a:latin typeface="Cambria" pitchFamily="18" charset="0"/>
              </a:rPr>
              <a:t>Niculescu</a:t>
            </a:r>
            <a:r>
              <a:rPr lang="en-US" sz="2100" b="1" i="1" dirty="0">
                <a:solidFill>
                  <a:srgbClr val="002060"/>
                </a:solidFill>
                <a:latin typeface="Cambria" pitchFamily="18" charset="0"/>
              </a:rPr>
              <a:t>,</a:t>
            </a:r>
            <a:endParaRPr lang="fr-BE" sz="2100" b="1" dirty="0">
              <a:solidFill>
                <a:srgbClr val="002060"/>
              </a:solidFill>
              <a:latin typeface="Cambria" pitchFamily="18" charset="0"/>
            </a:endParaRPr>
          </a:p>
          <a:p>
            <a:pPr algn="r"/>
            <a:r>
              <a:rPr lang="en-US" sz="2100" b="1" i="1" dirty="0">
                <a:solidFill>
                  <a:srgbClr val="002060"/>
                </a:solidFill>
                <a:latin typeface="Cambria" pitchFamily="18" charset="0"/>
              </a:rPr>
              <a:t>Head of Research, European Geopolitical Forum, </a:t>
            </a:r>
          </a:p>
          <a:p>
            <a:pPr algn="r"/>
            <a:r>
              <a:rPr lang="en-US" sz="2100" b="1" i="1" dirty="0">
                <a:solidFill>
                  <a:srgbClr val="002060"/>
                </a:solidFill>
                <a:latin typeface="Cambria" pitchFamily="18" charset="0"/>
              </a:rPr>
              <a:t>http://www.gpf-europe.com</a:t>
            </a:r>
            <a:endParaRPr lang="fr-BE" sz="2100" b="1" dirty="0">
              <a:solidFill>
                <a:srgbClr val="002060"/>
              </a:solidFill>
              <a:latin typeface="Cambria" pitchFamily="18" charset="0"/>
            </a:endParaRPr>
          </a:p>
          <a:p>
            <a:endParaRPr lang="fr-BE" dirty="0"/>
          </a:p>
        </p:txBody>
      </p:sp>
      <p:pic>
        <p:nvPicPr>
          <p:cNvPr id="13313" name="Picture 1" descr="C:\Users\NICULESCU\Documents\LUCRU\EGF\EGF logo.jpg"/>
          <p:cNvPicPr>
            <a:picLocks noChangeAspect="1" noChangeArrowheads="1"/>
          </p:cNvPicPr>
          <p:nvPr/>
        </p:nvPicPr>
        <p:blipFill>
          <a:blip r:embed="rId2" cstate="print"/>
          <a:srcRect/>
          <a:stretch>
            <a:fillRect/>
          </a:stretch>
        </p:blipFill>
        <p:spPr bwMode="auto">
          <a:xfrm>
            <a:off x="3635896" y="2046332"/>
            <a:ext cx="1633736" cy="1584176"/>
          </a:xfrm>
          <a:prstGeom prst="rect">
            <a:avLst/>
          </a:prstGeom>
          <a:noFill/>
        </p:spPr>
      </p:pic>
      <p:sp>
        <p:nvSpPr>
          <p:cNvPr id="5" name="TextBox 4"/>
          <p:cNvSpPr txBox="1"/>
          <p:nvPr/>
        </p:nvSpPr>
        <p:spPr>
          <a:xfrm>
            <a:off x="323528" y="476672"/>
            <a:ext cx="8496944" cy="1569660"/>
          </a:xfrm>
          <a:prstGeom prst="rect">
            <a:avLst/>
          </a:prstGeom>
          <a:noFill/>
        </p:spPr>
        <p:txBody>
          <a:bodyPr wrap="square" rtlCol="0">
            <a:spAutoFit/>
          </a:bodyPr>
          <a:lstStyle/>
          <a:p>
            <a:pPr algn="ctr"/>
            <a:r>
              <a:rPr lang="fr-BE" sz="2400" b="1" dirty="0">
                <a:solidFill>
                  <a:srgbClr val="002060"/>
                </a:solidFill>
                <a:latin typeface="+mj-lt"/>
              </a:rPr>
              <a:t>CONFERENCE ANNUELLE « VOISINAGES »:  </a:t>
            </a:r>
          </a:p>
          <a:p>
            <a:pPr algn="ctr"/>
            <a:r>
              <a:rPr lang="fr-BE" sz="2400" b="1" dirty="0">
                <a:solidFill>
                  <a:srgbClr val="002060"/>
                </a:solidFill>
                <a:latin typeface="+mj-lt"/>
              </a:rPr>
              <a:t>« LES MULTIPLES CRISES DU VOISINAGE MENACENT-ELLES LE PROJET EUROPÉEN JUSQUE DANS SES VALEURS FONDAMENTALES ?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869160"/>
            <a:ext cx="8229600" cy="1143000"/>
          </a:xfrm>
        </p:spPr>
        <p:txBody>
          <a:bodyPr>
            <a:normAutofit fontScale="90000"/>
          </a:bodyPr>
          <a:lstStyle/>
          <a:p>
            <a:r>
              <a:rPr lang="en-US" sz="2700" b="1" i="1" dirty="0">
                <a:latin typeface="Cambria" pitchFamily="18" charset="0"/>
              </a:rPr>
              <a:t>“</a:t>
            </a:r>
            <a:r>
              <a:rPr lang="en-US" sz="2200" b="1" i="1" dirty="0">
                <a:latin typeface="Cambria" pitchFamily="18" charset="0"/>
              </a:rPr>
              <a:t>In today's world there is no way we can isolate ourselves from the outer world. We cannot “fence out” our problems. Europe needs to engage, inside our region and beyond. Engagement is our key, our core interest.” </a:t>
            </a:r>
            <a:r>
              <a:rPr lang="en-US" sz="2200" b="1" i="1" dirty="0">
                <a:solidFill>
                  <a:srgbClr val="C00000"/>
                </a:solidFill>
                <a:latin typeface="Cambria" pitchFamily="18" charset="0"/>
              </a:rPr>
              <a:t>HR Federica Mogherini @ EU Global Strategy Conference organized by EUISS and Real Institute Elcano, Barcelona, on 26/11/2015</a:t>
            </a:r>
            <a:endParaRPr lang="fr-BE" sz="2200" b="1" i="1" dirty="0">
              <a:solidFill>
                <a:srgbClr val="C00000"/>
              </a:solidFill>
              <a:latin typeface="Cambria" pitchFamily="18" charset="0"/>
            </a:endParaRPr>
          </a:p>
        </p:txBody>
      </p:sp>
      <p:pic>
        <p:nvPicPr>
          <p:cNvPr id="5" name="Content Placeholder 4"/>
          <p:cNvPicPr>
            <a:picLocks noGrp="1" noChangeAspect="1"/>
          </p:cNvPicPr>
          <p:nvPr>
            <p:ph idx="1"/>
          </p:nvPr>
        </p:nvPicPr>
        <p:blipFill>
          <a:blip r:embed="rId2"/>
          <a:stretch>
            <a:fillRect/>
          </a:stretch>
        </p:blipFill>
        <p:spPr>
          <a:xfrm>
            <a:off x="1331640" y="404664"/>
            <a:ext cx="6017274" cy="40416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OVERVIEW</a:t>
            </a:r>
            <a:endParaRPr lang="fr-BE" b="1" dirty="0">
              <a:solidFill>
                <a:srgbClr val="002060"/>
              </a:solidFill>
            </a:endParaRPr>
          </a:p>
        </p:txBody>
      </p:sp>
      <p:sp>
        <p:nvSpPr>
          <p:cNvPr id="3" name="Content Placeholder 2"/>
          <p:cNvSpPr>
            <a:spLocks noGrp="1"/>
          </p:cNvSpPr>
          <p:nvPr>
            <p:ph idx="1"/>
          </p:nvPr>
        </p:nvSpPr>
        <p:spPr/>
        <p:txBody>
          <a:bodyPr>
            <a:normAutofit/>
          </a:bodyPr>
          <a:lstStyle/>
          <a:p>
            <a:pPr algn="just">
              <a:lnSpc>
                <a:spcPct val="107000"/>
              </a:lnSpc>
              <a:spcAft>
                <a:spcPts val="800"/>
              </a:spcAft>
            </a:pPr>
            <a:endParaRPr lang="en-US" sz="2400" b="1" dirty="0">
              <a:latin typeface="+mj-lt"/>
              <a:ea typeface="Calibri" panose="020F0502020204030204" pitchFamily="34" charset="0"/>
              <a:cs typeface="Arial" panose="020B0604020202020204" pitchFamily="34" charset="0"/>
            </a:endParaRPr>
          </a:p>
          <a:p>
            <a:pPr algn="just">
              <a:lnSpc>
                <a:spcPct val="107000"/>
              </a:lnSpc>
              <a:spcAft>
                <a:spcPts val="800"/>
              </a:spcAft>
            </a:pPr>
            <a:r>
              <a:rPr lang="en-US" sz="2800" b="1" dirty="0">
                <a:latin typeface="+mj-lt"/>
                <a:ea typeface="Calibri" panose="020F0502020204030204" pitchFamily="34" charset="0"/>
                <a:cs typeface="Arial" panose="020B0604020202020204" pitchFamily="34" charset="0"/>
              </a:rPr>
              <a:t>How and Why Did the EU Get into the Current Confrontation with Russia?</a:t>
            </a:r>
            <a:endParaRPr lang="fr-BE" sz="2800" dirty="0">
              <a:latin typeface="+mj-lt"/>
              <a:ea typeface="Calibri" panose="020F0502020204030204" pitchFamily="34" charset="0"/>
              <a:cs typeface="Times New Roman" panose="02020603050405020304" pitchFamily="18" charset="0"/>
            </a:endParaRPr>
          </a:p>
          <a:p>
            <a:r>
              <a:rPr lang="en-GB" sz="2800" b="1" dirty="0">
                <a:latin typeface="+mj-lt"/>
                <a:ea typeface="Calibri" panose="020F0502020204030204" pitchFamily="34" charset="0"/>
                <a:cs typeface="Times New Roman" panose="02020603050405020304" pitchFamily="18" charset="0"/>
              </a:rPr>
              <a:t>Four Empirical Security Scenarios for Western Confrontation with Russia</a:t>
            </a:r>
          </a:p>
          <a:p>
            <a:pPr algn="just">
              <a:lnSpc>
                <a:spcPct val="107000"/>
              </a:lnSpc>
              <a:spcAft>
                <a:spcPts val="800"/>
              </a:spcAft>
            </a:pPr>
            <a:r>
              <a:rPr lang="en-GB" sz="2800" b="1" dirty="0">
                <a:latin typeface="+mj-lt"/>
                <a:ea typeface="Calibri" panose="020F0502020204030204" pitchFamily="34" charset="0"/>
                <a:cs typeface="Times New Roman" panose="02020603050405020304" pitchFamily="18" charset="0"/>
              </a:rPr>
              <a:t>What Does Russia Expect from the EU?</a:t>
            </a:r>
            <a:endParaRPr lang="fr-BE" sz="28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GB" sz="2800" b="1" dirty="0">
                <a:latin typeface="+mj-lt"/>
                <a:ea typeface="Calibri" panose="020F0502020204030204" pitchFamily="34" charset="0"/>
                <a:cs typeface="Times New Roman" panose="02020603050405020304" pitchFamily="18" charset="0"/>
              </a:rPr>
              <a:t>Recommendations for EU’s Policies in the Eastern Neighbourhood</a:t>
            </a:r>
            <a:endParaRPr lang="fr-BE" sz="2800" dirty="0">
              <a:latin typeface="+mj-lt"/>
              <a:ea typeface="Calibri" panose="020F0502020204030204" pitchFamily="34" charset="0"/>
              <a:cs typeface="Times New Roman" panose="02020603050405020304" pitchFamily="18" charset="0"/>
            </a:endParaRPr>
          </a:p>
          <a:p>
            <a:endParaRPr lang="fr-BE" dirty="0"/>
          </a:p>
        </p:txBody>
      </p:sp>
    </p:spTree>
    <p:extLst>
      <p:ext uri="{BB962C8B-B14F-4D97-AF65-F5344CB8AC3E}">
        <p14:creationId xmlns:p14="http://schemas.microsoft.com/office/powerpoint/2010/main" val="358169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457200" y="609600"/>
            <a:ext cx="4690864" cy="6131768"/>
          </a:xfrm>
        </p:spPr>
        <p:txBody>
          <a:bodyPr>
            <a:normAutofit/>
          </a:bodyPr>
          <a:lstStyle/>
          <a:p>
            <a:r>
              <a:rPr lang="en-US" sz="2000" b="1" dirty="0">
                <a:solidFill>
                  <a:srgbClr val="FF0000"/>
                </a:solidFill>
              </a:rPr>
              <a:t>How and Why Did the EU Get into Confrontation with Russia?</a:t>
            </a:r>
          </a:p>
          <a:p>
            <a:pPr marL="285750" indent="-285750">
              <a:buFont typeface="Arial" panose="020B0604020202020204" pitchFamily="34" charset="0"/>
              <a:buChar char="•"/>
            </a:pPr>
            <a:r>
              <a:rPr lang="en-US" sz="1800" b="1" dirty="0"/>
              <a:t>V. Putin (2005): “Above all, we should acknowledge that the collapse of the Soviet Union was a major geopolitical disaster of the century. As for the Russian nation, it became a genuine drama. Tens of millions of our co-citizens and compatriots found themselves outside Russian territory.”</a:t>
            </a:r>
          </a:p>
          <a:p>
            <a:pPr marL="285750" indent="-285750">
              <a:buFont typeface="Arial" panose="020B0604020202020204" pitchFamily="34" charset="0"/>
              <a:buChar char="•"/>
            </a:pPr>
            <a:r>
              <a:rPr lang="en-US" sz="1800" dirty="0">
                <a:latin typeface="+mj-lt"/>
                <a:ea typeface="Calibri" panose="020F0502020204030204" pitchFamily="34" charset="0"/>
                <a:cs typeface="Arial" panose="020B0604020202020204" pitchFamily="34" charset="0"/>
              </a:rPr>
              <a:t>Two rounds of NATO enlargement, Big Bang EU enlargement, the Rose and Orange Revolutions;</a:t>
            </a:r>
          </a:p>
          <a:p>
            <a:pPr marL="285750" indent="-285750">
              <a:buFont typeface="Arial" panose="020B0604020202020204" pitchFamily="34" charset="0"/>
              <a:buChar char="•"/>
            </a:pPr>
            <a:r>
              <a:rPr lang="en-US" sz="1800" dirty="0">
                <a:latin typeface="+mj-lt"/>
                <a:ea typeface="Calibri" panose="020F0502020204030204" pitchFamily="34" charset="0"/>
                <a:cs typeface="Arial" panose="020B0604020202020204" pitchFamily="34" charset="0"/>
              </a:rPr>
              <a:t>Eastern Partnership perceived by the Russians as a geopolitical process;</a:t>
            </a:r>
          </a:p>
          <a:p>
            <a:pPr marL="285750" indent="-285750">
              <a:buFont typeface="Arial" panose="020B0604020202020204" pitchFamily="34" charset="0"/>
              <a:buChar char="•"/>
            </a:pPr>
            <a:r>
              <a:rPr lang="en-US" sz="1800" dirty="0">
                <a:latin typeface="+mj-lt"/>
                <a:ea typeface="Calibri" panose="020F0502020204030204" pitchFamily="34" charset="0"/>
                <a:cs typeface="Arial" panose="020B0604020202020204" pitchFamily="34" charset="0"/>
              </a:rPr>
              <a:t>Major political, economic, ideological, and security divergences feeding a geopolitical confrontation.</a:t>
            </a:r>
          </a:p>
          <a:p>
            <a:pPr marL="285750" indent="-285750">
              <a:buFont typeface="Arial" panose="020B0604020202020204" pitchFamily="34" charset="0"/>
              <a:buChar char="•"/>
            </a:pPr>
            <a:endParaRPr lang="en-US" sz="1800" dirty="0">
              <a:latin typeface="+mj-lt"/>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sz="1800" b="1" dirty="0">
              <a:latin typeface="+mj-lt"/>
            </a:endParaRPr>
          </a:p>
          <a:p>
            <a:pPr marL="457200" indent="-457200">
              <a:buFont typeface="Arial" panose="020B0604020202020204" pitchFamily="34" charset="0"/>
              <a:buChar char="•"/>
            </a:pPr>
            <a:endParaRPr lang="fr-BE" sz="2400" dirty="0"/>
          </a:p>
        </p:txBody>
      </p:sp>
      <p:pic>
        <p:nvPicPr>
          <p:cNvPr id="7" name="Picture 5" descr="C:\Users\NICULESCU\Documents\LUCRU\EGF\EGF logo.jpg"/>
          <p:cNvPicPr>
            <a:picLocks noChangeAspect="1" noChangeArrowheads="1"/>
          </p:cNvPicPr>
          <p:nvPr/>
        </p:nvPicPr>
        <p:blipFill>
          <a:blip r:embed="rId2" cstate="print"/>
          <a:srcRect/>
          <a:stretch>
            <a:fillRect/>
          </a:stretch>
        </p:blipFill>
        <p:spPr bwMode="auto">
          <a:xfrm>
            <a:off x="7164288" y="116632"/>
            <a:ext cx="1656184" cy="1296144"/>
          </a:xfrm>
          <a:prstGeom prst="rect">
            <a:avLst/>
          </a:prstGeom>
          <a:noFill/>
        </p:spPr>
      </p:pic>
      <p:pic>
        <p:nvPicPr>
          <p:cNvPr id="14338" name="Picture 2" descr="C:\Users\NICULESCU\Pictures\Off-shore Oil and Gas.jpg"/>
          <p:cNvPicPr>
            <a:picLocks noChangeAspect="1" noChangeArrowheads="1"/>
          </p:cNvPicPr>
          <p:nvPr/>
        </p:nvPicPr>
        <p:blipFill>
          <a:blip r:embed="rId3" cstate="print"/>
          <a:srcRect/>
          <a:stretch>
            <a:fillRect/>
          </a:stretch>
        </p:blipFill>
        <p:spPr bwMode="auto">
          <a:xfrm>
            <a:off x="5508104" y="1556792"/>
            <a:ext cx="3347864" cy="2438400"/>
          </a:xfrm>
          <a:prstGeom prst="rect">
            <a:avLst/>
          </a:prstGeom>
          <a:noFill/>
        </p:spPr>
      </p:pic>
      <p:pic>
        <p:nvPicPr>
          <p:cNvPr id="10" name="Picture 1" descr="C:\Users\NICULESCU\Pictures\warpeace.jpg"/>
          <p:cNvPicPr>
            <a:picLocks noChangeAspect="1" noChangeArrowheads="1"/>
          </p:cNvPicPr>
          <p:nvPr/>
        </p:nvPicPr>
        <p:blipFill>
          <a:blip r:embed="rId4" cstate="print"/>
          <a:srcRect/>
          <a:stretch>
            <a:fillRect/>
          </a:stretch>
        </p:blipFill>
        <p:spPr bwMode="auto">
          <a:xfrm>
            <a:off x="5652120" y="3861048"/>
            <a:ext cx="3131840" cy="2314960"/>
          </a:xfrm>
          <a:prstGeom prst="rect">
            <a:avLst/>
          </a:prstGeom>
          <a:noFill/>
        </p:spPr>
      </p:pic>
      <p:sp>
        <p:nvSpPr>
          <p:cNvPr id="9" name="Content Placeholder 4"/>
          <p:cNvSpPr txBox="1">
            <a:spLocks/>
          </p:cNvSpPr>
          <p:nvPr/>
        </p:nvSpPr>
        <p:spPr>
          <a:xfrm>
            <a:off x="248146" y="1277144"/>
            <a:ext cx="5340350" cy="48006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just">
              <a:buFont typeface="Wingdings 2"/>
              <a:buNone/>
            </a:pPr>
            <a:endParaRPr lang="en-US" dirty="0"/>
          </a:p>
          <a:p>
            <a:endParaRPr lang="fr-B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24251" y="4005064"/>
            <a:ext cx="3459460" cy="2422951"/>
          </a:xfrm>
          <a:prstGeom prst="rect">
            <a:avLst/>
          </a:prstGeom>
        </p:spPr>
      </p:pic>
      <p:pic>
        <p:nvPicPr>
          <p:cNvPr id="6" name="Picture 5"/>
          <p:cNvPicPr>
            <a:picLocks noChangeAspect="1"/>
          </p:cNvPicPr>
          <p:nvPr/>
        </p:nvPicPr>
        <p:blipFill>
          <a:blip r:embed="rId3"/>
          <a:stretch>
            <a:fillRect/>
          </a:stretch>
        </p:blipFill>
        <p:spPr>
          <a:xfrm>
            <a:off x="586489" y="1559795"/>
            <a:ext cx="2859272" cy="2627604"/>
          </a:xfrm>
          <a:prstGeom prst="rect">
            <a:avLst/>
          </a:prstGeom>
        </p:spPr>
      </p:pic>
      <p:sp>
        <p:nvSpPr>
          <p:cNvPr id="3" name="Content Placeholder 2"/>
          <p:cNvSpPr>
            <a:spLocks noGrp="1"/>
          </p:cNvSpPr>
          <p:nvPr>
            <p:ph sz="half" idx="1"/>
          </p:nvPr>
        </p:nvSpPr>
        <p:spPr>
          <a:xfrm>
            <a:off x="3575050" y="332656"/>
            <a:ext cx="5340350" cy="5832648"/>
          </a:xfrm>
        </p:spPr>
        <p:txBody>
          <a:bodyPr>
            <a:normAutofit/>
          </a:bodyPr>
          <a:lstStyle/>
          <a:p>
            <a:pPr marL="0" indent="0" algn="just">
              <a:buNone/>
            </a:pPr>
            <a:r>
              <a:rPr lang="en-US" sz="2000" b="1" dirty="0">
                <a:solidFill>
                  <a:srgbClr val="FF0000"/>
                </a:solidFill>
              </a:rPr>
              <a:t>Four Empirical Scenarios for the Confrontation with Russia</a:t>
            </a:r>
          </a:p>
          <a:p>
            <a:pPr marL="0" indent="0" algn="just">
              <a:buNone/>
            </a:pPr>
            <a:r>
              <a:rPr lang="en-GB" sz="2000" dirty="0">
                <a:latin typeface="+mj-lt"/>
                <a:ea typeface="Calibri" panose="020F0502020204030204" pitchFamily="34" charset="0"/>
                <a:cs typeface="Times New Roman" panose="02020603050405020304" pitchFamily="18" charset="0"/>
              </a:rPr>
              <a:t>What should be EU’s priority in the contested Eastern Neighbourhood? A compromise with Moscow on how to fix the broken security order, and roll back military intrusions in Ukraine and in Georgia? Or to defend shared values, and to annihilate the Russian power and influence in the region?</a:t>
            </a:r>
          </a:p>
          <a:p>
            <a:pPr algn="just"/>
            <a:endParaRPr lang="en-GB" sz="2000" dirty="0">
              <a:latin typeface="+mj-lt"/>
              <a:ea typeface="Calibri" panose="020F0502020204030204" pitchFamily="34" charset="0"/>
              <a:cs typeface="Times New Roman" panose="02020603050405020304" pitchFamily="18" charset="0"/>
            </a:endParaRPr>
          </a:p>
          <a:p>
            <a:pPr marL="457200" lvl="1" indent="0" algn="just">
              <a:buNone/>
            </a:pPr>
            <a:r>
              <a:rPr lang="en-GB" sz="2400" dirty="0">
                <a:latin typeface="+mj-lt"/>
                <a:ea typeface="Calibri" panose="020F0502020204030204" pitchFamily="34" charset="0"/>
                <a:cs typeface="Times New Roman" panose="02020603050405020304" pitchFamily="18" charset="0"/>
              </a:rPr>
              <a:t>1. Buffer Zone – best-case scenario.</a:t>
            </a:r>
          </a:p>
          <a:p>
            <a:pPr marL="457200" lvl="1" indent="0" algn="just">
              <a:buNone/>
            </a:pPr>
            <a:r>
              <a:rPr lang="en-GB" sz="2400" dirty="0">
                <a:latin typeface="+mj-lt"/>
                <a:ea typeface="Calibri" panose="020F0502020204030204" pitchFamily="34" charset="0"/>
                <a:cs typeface="Times New Roman" panose="02020603050405020304" pitchFamily="18" charset="0"/>
              </a:rPr>
              <a:t>2. Western Decline.</a:t>
            </a:r>
          </a:p>
          <a:p>
            <a:pPr marL="457200" lvl="1" indent="0" algn="just">
              <a:buNone/>
            </a:pPr>
            <a:r>
              <a:rPr lang="en-GB" sz="2400" dirty="0">
                <a:latin typeface="+mj-lt"/>
                <a:ea typeface="Calibri" panose="020F0502020204030204" pitchFamily="34" charset="0"/>
                <a:cs typeface="Times New Roman" panose="02020603050405020304" pitchFamily="18" charset="0"/>
              </a:rPr>
              <a:t>3. The </a:t>
            </a:r>
            <a:r>
              <a:rPr lang="en-GB" sz="2400" dirty="0" err="1">
                <a:latin typeface="+mj-lt"/>
                <a:ea typeface="Calibri" panose="020F0502020204030204" pitchFamily="34" charset="0"/>
                <a:cs typeface="Times New Roman" panose="02020603050405020304" pitchFamily="18" charset="0"/>
              </a:rPr>
              <a:t>Intermarium</a:t>
            </a:r>
            <a:r>
              <a:rPr lang="en-GB" sz="2400" dirty="0">
                <a:latin typeface="+mj-lt"/>
                <a:ea typeface="Calibri" panose="020F0502020204030204" pitchFamily="34" charset="0"/>
                <a:cs typeface="Times New Roman" panose="02020603050405020304" pitchFamily="18" charset="0"/>
              </a:rPr>
              <a:t> Alliance.</a:t>
            </a:r>
          </a:p>
          <a:p>
            <a:pPr marL="457200" lvl="1" indent="0" algn="just">
              <a:buNone/>
            </a:pPr>
            <a:r>
              <a:rPr lang="en-US" sz="2400" dirty="0">
                <a:latin typeface="+mj-lt"/>
              </a:rPr>
              <a:t>4. Regional Chaos.</a:t>
            </a:r>
          </a:p>
        </p:txBody>
      </p:sp>
      <p:pic>
        <p:nvPicPr>
          <p:cNvPr id="5" name="Picture 5" descr="C:\Users\NICULESCU\Documents\LUCRU\EGF\EGF logo.jpg"/>
          <p:cNvPicPr>
            <a:picLocks noChangeAspect="1" noChangeArrowheads="1"/>
          </p:cNvPicPr>
          <p:nvPr/>
        </p:nvPicPr>
        <p:blipFill>
          <a:blip r:embed="rId4" cstate="print"/>
          <a:srcRect/>
          <a:stretch>
            <a:fillRect/>
          </a:stretch>
        </p:blipFill>
        <p:spPr bwMode="auto">
          <a:xfrm>
            <a:off x="971600" y="260648"/>
            <a:ext cx="1656184" cy="12961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9148" y="1645776"/>
            <a:ext cx="3744416" cy="2728247"/>
          </a:xfrm>
          <a:prstGeom prst="rect">
            <a:avLst/>
          </a:prstGeom>
        </p:spPr>
      </p:pic>
      <p:pic>
        <p:nvPicPr>
          <p:cNvPr id="8" name="Picture 7"/>
          <p:cNvPicPr>
            <a:picLocks noChangeAspect="1"/>
          </p:cNvPicPr>
          <p:nvPr/>
        </p:nvPicPr>
        <p:blipFill>
          <a:blip r:embed="rId3"/>
          <a:stretch>
            <a:fillRect/>
          </a:stretch>
        </p:blipFill>
        <p:spPr>
          <a:xfrm>
            <a:off x="1738288" y="4558188"/>
            <a:ext cx="1860798" cy="2136416"/>
          </a:xfrm>
          <a:prstGeom prst="rect">
            <a:avLst/>
          </a:prstGeom>
        </p:spPr>
      </p:pic>
      <p:sp>
        <p:nvSpPr>
          <p:cNvPr id="4" name="Text Placeholder 3"/>
          <p:cNvSpPr>
            <a:spLocks noGrp="1"/>
          </p:cNvSpPr>
          <p:nvPr>
            <p:ph type="body" idx="2"/>
          </p:nvPr>
        </p:nvSpPr>
        <p:spPr>
          <a:xfrm>
            <a:off x="539126" y="592796"/>
            <a:ext cx="3008313" cy="4800600"/>
          </a:xfrm>
        </p:spPr>
        <p:txBody>
          <a:bodyPr/>
          <a:lstStyle/>
          <a:p>
            <a:endParaRPr lang="fr-BE" dirty="0"/>
          </a:p>
        </p:txBody>
      </p:sp>
      <p:sp>
        <p:nvSpPr>
          <p:cNvPr id="3" name="Content Placeholder 2"/>
          <p:cNvSpPr>
            <a:spLocks noGrp="1"/>
          </p:cNvSpPr>
          <p:nvPr>
            <p:ph sz="half" idx="1"/>
          </p:nvPr>
        </p:nvSpPr>
        <p:spPr>
          <a:xfrm>
            <a:off x="3575050" y="609600"/>
            <a:ext cx="5340350" cy="5987752"/>
          </a:xfrm>
        </p:spPr>
        <p:txBody>
          <a:bodyPr>
            <a:normAutofit lnSpcReduction="10000"/>
          </a:bodyPr>
          <a:lstStyle/>
          <a:p>
            <a:pPr marL="0" indent="0" algn="just">
              <a:buNone/>
            </a:pPr>
            <a:r>
              <a:rPr lang="en-US" sz="2000" b="1" dirty="0">
                <a:solidFill>
                  <a:srgbClr val="FF0000"/>
                </a:solidFill>
                <a:latin typeface="+mj-lt"/>
              </a:rPr>
              <a:t>What Does Russia Expect from the EU?</a:t>
            </a:r>
          </a:p>
          <a:p>
            <a:pPr algn="just"/>
            <a:r>
              <a:rPr lang="en-GB" sz="2000" dirty="0">
                <a:latin typeface="Georgia" panose="02040502050405020303" pitchFamily="18" charset="0"/>
                <a:ea typeface="Calibri" panose="020F0502020204030204" pitchFamily="34" charset="0"/>
                <a:cs typeface="Times New Roman" panose="02020603050405020304" pitchFamily="18" charset="0"/>
              </a:rPr>
              <a:t>“The geopolitical expansion of NATO, and the EU along with their refusal of a common European security and cooperation framework”, resulted “in a serious crisis in the relations between Russia and the Western States”.</a:t>
            </a:r>
          </a:p>
          <a:p>
            <a:pPr algn="just"/>
            <a:r>
              <a:rPr lang="en-GB" sz="2000" dirty="0">
                <a:latin typeface="Georgia" panose="02040502050405020303" pitchFamily="18" charset="0"/>
                <a:ea typeface="Calibri" panose="020F0502020204030204" pitchFamily="34" charset="0"/>
                <a:cs typeface="Times New Roman" panose="02020603050405020304" pitchFamily="18" charset="0"/>
              </a:rPr>
              <a:t>“Russia’s long-term Euro-Atlantic policy is aimed at building a common space of peace, security and stability based on the principles of indivisible security, equal cooperation and mutual trust”.</a:t>
            </a:r>
          </a:p>
          <a:p>
            <a:pPr algn="just"/>
            <a:r>
              <a:rPr lang="en-GB" sz="2000" dirty="0">
                <a:latin typeface="Georgia" panose="02040502050405020303" pitchFamily="18" charset="0"/>
                <a:ea typeface="Calibri" panose="020F0502020204030204" pitchFamily="34" charset="0"/>
                <a:cs typeface="Times New Roman" panose="02020603050405020304" pitchFamily="18" charset="0"/>
              </a:rPr>
              <a:t>“EU an important trade, economic and foreign policy partner for Russia.” [to]  “establishing a common economic and humanitarian space from the Atlantic to the Pacific by harmonizing and aligning the interests of European and Eurasian integration processes.”</a:t>
            </a:r>
            <a:endParaRPr lang="en-US" sz="2000" b="1" dirty="0">
              <a:solidFill>
                <a:srgbClr val="FF0000"/>
              </a:solidFill>
              <a:latin typeface="+mj-lt"/>
            </a:endParaRPr>
          </a:p>
        </p:txBody>
      </p:sp>
      <p:pic>
        <p:nvPicPr>
          <p:cNvPr id="5" name="Picture 5" descr="C:\Users\NICULESCU\Documents\LUCRU\EGF\EGF logo.jpg"/>
          <p:cNvPicPr>
            <a:picLocks noChangeAspect="1" noChangeArrowheads="1"/>
          </p:cNvPicPr>
          <p:nvPr/>
        </p:nvPicPr>
        <p:blipFill>
          <a:blip r:embed="rId4" cstate="print"/>
          <a:srcRect/>
          <a:stretch>
            <a:fillRect/>
          </a:stretch>
        </p:blipFill>
        <p:spPr bwMode="auto">
          <a:xfrm>
            <a:off x="206551" y="116632"/>
            <a:ext cx="1656184" cy="129614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7504" y="2852936"/>
            <a:ext cx="4248472" cy="2952328"/>
          </a:xfrm>
          <a:prstGeom prst="rect">
            <a:avLst/>
          </a:prstGeom>
        </p:spPr>
      </p:pic>
      <p:sp>
        <p:nvSpPr>
          <p:cNvPr id="4" name="Text Placeholder 3"/>
          <p:cNvSpPr>
            <a:spLocks noGrp="1"/>
          </p:cNvSpPr>
          <p:nvPr>
            <p:ph type="body" idx="2"/>
          </p:nvPr>
        </p:nvSpPr>
        <p:spPr>
          <a:xfrm>
            <a:off x="457200" y="609600"/>
            <a:ext cx="3008313" cy="6131768"/>
          </a:xfrm>
        </p:spPr>
        <p:txBody>
          <a:bodyPr/>
          <a:lstStyle/>
          <a:p>
            <a:endParaRPr lang="fr-BE" dirty="0"/>
          </a:p>
        </p:txBody>
      </p:sp>
      <p:sp>
        <p:nvSpPr>
          <p:cNvPr id="3" name="Content Placeholder 2"/>
          <p:cNvSpPr>
            <a:spLocks noGrp="1"/>
          </p:cNvSpPr>
          <p:nvPr>
            <p:ph sz="half" idx="1"/>
          </p:nvPr>
        </p:nvSpPr>
        <p:spPr>
          <a:xfrm>
            <a:off x="3602435" y="404664"/>
            <a:ext cx="5340350" cy="5704874"/>
          </a:xfrm>
        </p:spPr>
        <p:txBody>
          <a:bodyPr>
            <a:normAutofit lnSpcReduction="10000"/>
          </a:bodyPr>
          <a:lstStyle/>
          <a:p>
            <a:pPr algn="just">
              <a:lnSpc>
                <a:spcPct val="107000"/>
              </a:lnSpc>
              <a:spcAft>
                <a:spcPts val="800"/>
              </a:spcAft>
            </a:pPr>
            <a:r>
              <a:rPr lang="en-GB" sz="2600" b="1" dirty="0">
                <a:solidFill>
                  <a:srgbClr val="FF0000"/>
                </a:solidFill>
                <a:latin typeface="+mj-lt"/>
                <a:ea typeface="Calibri" panose="020F0502020204030204" pitchFamily="34" charset="0"/>
                <a:cs typeface="Times New Roman" panose="02020603050405020304" pitchFamily="18" charset="0"/>
              </a:rPr>
              <a:t>Recommendations for EU’s Policies in the Eastern Neighbourhood</a:t>
            </a:r>
            <a:endParaRPr lang="fr-BE" sz="2600" dirty="0">
              <a:solidFill>
                <a:srgbClr val="FF0000"/>
              </a:solidFill>
              <a:latin typeface="+mj-lt"/>
              <a:ea typeface="Calibri" panose="020F0502020204030204" pitchFamily="34" charset="0"/>
              <a:cs typeface="Times New Roman" panose="02020603050405020304" pitchFamily="18" charset="0"/>
            </a:endParaRPr>
          </a:p>
          <a:p>
            <a:pPr marL="800100" lvl="1" indent="-342900">
              <a:buFont typeface="+mj-lt"/>
              <a:buAutoNum type="arabicPeriod"/>
            </a:pPr>
            <a:r>
              <a:rPr lang="en-US" sz="2400" b="1" dirty="0"/>
              <a:t>Being realistic about Russia and looking forwards, not backwards;</a:t>
            </a:r>
            <a:endParaRPr lang="fr-BE" sz="2400" b="1" dirty="0"/>
          </a:p>
          <a:p>
            <a:pPr marL="800100" lvl="1" indent="-342900">
              <a:buFont typeface="+mj-lt"/>
              <a:buAutoNum type="arabicPeriod"/>
            </a:pPr>
            <a:r>
              <a:rPr lang="en-US" sz="2400" b="1" dirty="0"/>
              <a:t>Undertaking Geopolitical Responsibilities;</a:t>
            </a:r>
          </a:p>
          <a:p>
            <a:pPr marL="800100" lvl="1" indent="-342900">
              <a:buFont typeface="+mj-lt"/>
              <a:buAutoNum type="arabicPeriod"/>
            </a:pPr>
            <a:r>
              <a:rPr lang="en-US" sz="2400" b="1" dirty="0"/>
              <a:t>Taking a More Pragmatic Approach towards Exporting Shared Values;</a:t>
            </a:r>
            <a:endParaRPr lang="en-GB" sz="2400" b="1" dirty="0"/>
          </a:p>
          <a:p>
            <a:pPr marL="800100" lvl="1" indent="-342900">
              <a:buFont typeface="+mj-lt"/>
              <a:buAutoNum type="arabicPeriod"/>
            </a:pPr>
            <a:r>
              <a:rPr lang="en-GB" sz="2400" b="1" dirty="0"/>
              <a:t>Playing a leading role in searching viable solutions to the protracted conflicts;</a:t>
            </a:r>
            <a:endParaRPr lang="fr-BE" sz="2400" b="1" dirty="0"/>
          </a:p>
          <a:p>
            <a:pPr marL="800100" lvl="1" indent="-342900">
              <a:buFont typeface="+mj-lt"/>
              <a:buAutoNum type="arabicPeriod"/>
            </a:pPr>
            <a:r>
              <a:rPr lang="en-GB" sz="2400" b="1" dirty="0"/>
              <a:t>Revitalizing its involvement in strengthening regionalism.  </a:t>
            </a:r>
            <a:endParaRPr lang="fr-BE" sz="2400" b="1" dirty="0"/>
          </a:p>
          <a:p>
            <a:pPr lvl="1"/>
            <a:endParaRPr lang="fr-BE" sz="1400" dirty="0"/>
          </a:p>
          <a:p>
            <a:endParaRPr lang="fr-BE" sz="1800" dirty="0"/>
          </a:p>
        </p:txBody>
      </p:sp>
      <p:pic>
        <p:nvPicPr>
          <p:cNvPr id="5" name="Picture 5" descr="C:\Users\NICULESCU\Documents\LUCRU\EGF\EGF logo.jpg"/>
          <p:cNvPicPr>
            <a:picLocks noChangeAspect="1" noChangeArrowheads="1"/>
          </p:cNvPicPr>
          <p:nvPr/>
        </p:nvPicPr>
        <p:blipFill>
          <a:blip r:embed="rId3" cstate="print"/>
          <a:srcRect/>
          <a:stretch>
            <a:fillRect/>
          </a:stretch>
        </p:blipFill>
        <p:spPr bwMode="auto">
          <a:xfrm>
            <a:off x="971600" y="260648"/>
            <a:ext cx="1656184" cy="144016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DISCUSSION</a:t>
            </a:r>
            <a:endParaRPr lang="fr-BE" b="1" dirty="0"/>
          </a:p>
        </p:txBody>
      </p:sp>
      <p:pic>
        <p:nvPicPr>
          <p:cNvPr id="1049" name="Picture 25" descr="C:\Users\NICULESCU\AppData\Local\Microsoft\Windows\Temporary Internet Files\Content.IE5\KCR767SL\MC900071411[1].wmf"/>
          <p:cNvPicPr>
            <a:picLocks noGrp="1" noChangeAspect="1" noChangeArrowheads="1"/>
          </p:cNvPicPr>
          <p:nvPr>
            <p:ph idx="1"/>
          </p:nvPr>
        </p:nvPicPr>
        <p:blipFill>
          <a:blip r:embed="rId3" cstate="print"/>
          <a:srcRect/>
          <a:stretch>
            <a:fillRect/>
          </a:stretch>
        </p:blipFill>
        <p:spPr bwMode="auto">
          <a:xfrm>
            <a:off x="1907704" y="1700808"/>
            <a:ext cx="6336704" cy="3744416"/>
          </a:xfrm>
          <a:prstGeom prst="rect">
            <a:avLst/>
          </a:prstGeom>
          <a:noFill/>
        </p:spPr>
      </p:pic>
      <p:pic>
        <p:nvPicPr>
          <p:cNvPr id="1048" name="Picture 24" descr="C:\Users\NICULESCU\AppData\Local\Microsoft\Windows\Temporary Internet Files\Content.IE5\KCR767SL\MC900071411[1].wmf"/>
          <p:cNvPicPr>
            <a:picLocks noChangeAspect="1" noChangeArrowheads="1"/>
          </p:cNvPicPr>
          <p:nvPr/>
        </p:nvPicPr>
        <p:blipFill>
          <a:blip r:embed="rId3" cstate="print"/>
          <a:srcRect/>
          <a:stretch>
            <a:fillRect/>
          </a:stretch>
        </p:blipFill>
        <p:spPr bwMode="auto">
          <a:xfrm>
            <a:off x="2752253" y="2616451"/>
            <a:ext cx="3639493" cy="162509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1127</TotalTime>
  <Words>554</Words>
  <Application>Microsoft Office PowerPoint</Application>
  <PresentationFormat>On-screen Show (4:3)</PresentationFormat>
  <Paragraphs>41</Paragraphs>
  <Slides>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Cambria</vt:lpstr>
      <vt:lpstr>Franklin Gothic Book</vt:lpstr>
      <vt:lpstr>Franklin Gothic Medium</vt:lpstr>
      <vt:lpstr>Georgia</vt:lpstr>
      <vt:lpstr>Times New Roman</vt:lpstr>
      <vt:lpstr>Wingdings 2</vt:lpstr>
      <vt:lpstr>Trek</vt:lpstr>
      <vt:lpstr>PowerPoint Presentation</vt:lpstr>
      <vt:lpstr>“In today's world there is no way we can isolate ourselves from the outer world. We cannot “fence out” our problems. Europe needs to engage, inside our region and beyond. Engagement is our key, our core interest.” HR Federica Mogherini @ EU Global Strategy Conference organized by EUISS and Real Institute Elcano, Barcelona, on 26/11/2015</vt:lpstr>
      <vt:lpstr>OVERVIEW</vt:lpstr>
      <vt:lpstr>PowerPoint Presentation</vt:lpstr>
      <vt:lpstr>PowerPoint Presentation</vt:lpstr>
      <vt:lpstr>PowerPoint Presentation</vt:lpstr>
      <vt:lpstr>PowerPoint Presentation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Workshop of the PfP Consortium Study Group  "Regional Stability in the South Caucasus":   BUILDING CONFIDENCE IN THE SOUTH CAUCASUS:  STRENGTHENING THE EU AND NATO'S SOFT SECURITY INITIATIVES 14-16 March 2013, Tbilisi (Georgia)</dc:title>
  <dc:creator>NICULESCU</dc:creator>
  <cp:lastModifiedBy>NICULESCU</cp:lastModifiedBy>
  <cp:revision>131</cp:revision>
  <dcterms:created xsi:type="dcterms:W3CDTF">2013-03-08T09:52:47Z</dcterms:created>
  <dcterms:modified xsi:type="dcterms:W3CDTF">2017-02-08T10:42:57Z</dcterms:modified>
</cp:coreProperties>
</file>